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61" r:id="rId6"/>
    <p:sldId id="259" r:id="rId7"/>
    <p:sldId id="262" r:id="rId8"/>
    <p:sldId id="260" r:id="rId9"/>
    <p:sldId id="263" r:id="rId10"/>
    <p:sldId id="266" r:id="rId11"/>
    <p:sldId id="264" r:id="rId12"/>
    <p:sldId id="268" r:id="rId13"/>
    <p:sldId id="265" r:id="rId14"/>
    <p:sldId id="269" r:id="rId15"/>
    <p:sldId id="270" r:id="rId16"/>
    <p:sldId id="278" r:id="rId17"/>
    <p:sldId id="271" r:id="rId18"/>
    <p:sldId id="279" r:id="rId19"/>
    <p:sldId id="272" r:id="rId20"/>
    <p:sldId id="280" r:id="rId21"/>
    <p:sldId id="273" r:id="rId22"/>
    <p:sldId id="274" r:id="rId23"/>
    <p:sldId id="281"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69AFE7-7107-4AB7-BCDD-DAAE71DD00EE}" type="datetimeFigureOut">
              <a:rPr lang="en-US" smtClean="0"/>
              <a:t>9/16/2014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A5C738-A880-45FC-954A-4B56B478D23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9AFE7-7107-4AB7-BCDD-DAAE71DD00E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C738-A880-45FC-954A-4B56B478D2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9A5C738-A880-45FC-954A-4B56B478D23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9AFE7-7107-4AB7-BCDD-DAAE71DD00E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69AFE7-7107-4AB7-BCDD-DAAE71DD00E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9A5C738-A880-45FC-954A-4B56B478D23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569AFE7-7107-4AB7-BCDD-DAAE71DD00EE}" type="datetimeFigureOut">
              <a:rPr lang="en-US" smtClean="0"/>
              <a:t>9/16/2014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A5C738-A880-45FC-954A-4B56B478D23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569AFE7-7107-4AB7-BCDD-DAAE71DD00EE}"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C738-A880-45FC-954A-4B56B478D23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69AFE7-7107-4AB7-BCDD-DAAE71DD00EE}" type="datetimeFigureOut">
              <a:rPr lang="en-US" smtClean="0"/>
              <a:t>9/16/2014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9A5C738-A880-45FC-954A-4B56B478D23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69AFE7-7107-4AB7-BCDD-DAAE71DD00EE}" type="datetimeFigureOut">
              <a:rPr lang="en-US" smtClean="0"/>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9A5C738-A880-45FC-954A-4B56B478D2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569AFE7-7107-4AB7-BCDD-DAAE71DD00EE}"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9A5C738-A880-45FC-954A-4B56B478D2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9A5C738-A880-45FC-954A-4B56B478D23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569AFE7-7107-4AB7-BCDD-DAAE71DD00EE}" type="datetimeFigureOut">
              <a:rPr lang="en-US" smtClean="0"/>
              <a:t>9/16/2014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9A5C738-A880-45FC-954A-4B56B478D23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569AFE7-7107-4AB7-BCDD-DAAE71DD00EE}" type="datetimeFigureOut">
              <a:rPr lang="en-US" smtClean="0"/>
              <a:t>9/16/2014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69AFE7-7107-4AB7-BCDD-DAAE71DD00EE}" type="datetimeFigureOut">
              <a:rPr lang="en-US" smtClean="0"/>
              <a:t>9/16/2014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9A5C738-A880-45FC-954A-4B56B478D23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September 17, 2014</a:t>
            </a:r>
            <a:endParaRPr lang="en-US" dirty="0"/>
          </a:p>
        </p:txBody>
      </p:sp>
      <p:sp>
        <p:nvSpPr>
          <p:cNvPr id="2" name="Title 1"/>
          <p:cNvSpPr>
            <a:spLocks noGrp="1"/>
          </p:cNvSpPr>
          <p:nvPr>
            <p:ph type="ctrTitle"/>
          </p:nvPr>
        </p:nvSpPr>
        <p:spPr/>
        <p:txBody>
          <a:bodyPr/>
          <a:lstStyle/>
          <a:p>
            <a:r>
              <a:rPr lang="en-US" dirty="0" smtClean="0"/>
              <a:t>Constitution Day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The Actual Ruling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Actual Ruling: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U.S. District Court concluded that they were not. The students appealed to the U.S. Court of Appeals for the Eighth Circuit, which reversed the ruling, stating that the students' rights had been </a:t>
            </a:r>
            <a:r>
              <a:rPr lang="en-US" dirty="0" smtClean="0"/>
              <a:t>violated.</a:t>
            </a:r>
          </a:p>
          <a:p>
            <a:r>
              <a:rPr lang="en-US" dirty="0" smtClean="0"/>
              <a:t>The </a:t>
            </a:r>
            <a:r>
              <a:rPr lang="en-US" dirty="0" smtClean="0"/>
              <a:t>school appealed to the U.S. Supreme Court, which reversed the ruling of the 8</a:t>
            </a:r>
            <a:r>
              <a:rPr lang="en-US" baseline="30000" dirty="0" smtClean="0"/>
              <a:t>th</a:t>
            </a:r>
            <a:r>
              <a:rPr lang="en-US" dirty="0" smtClean="0"/>
              <a:t> circuit court. </a:t>
            </a:r>
            <a:endParaRPr lang="en-US" dirty="0" smtClean="0"/>
          </a:p>
          <a:p>
            <a:r>
              <a:rPr lang="en-US" dirty="0" smtClean="0"/>
              <a:t>The </a:t>
            </a:r>
            <a:r>
              <a:rPr lang="en-US" dirty="0" smtClean="0"/>
              <a:t>decision of the school principal to prohibit the publishing of certain articles deemed to be inappropriate does not violate the student journalists' First Amendment right of freedom of speech.</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A Hypothetical Case for Consideration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After budget cuts force Principal Mary Skinner to eliminate Forks High School’s drama program, some students form their own drama group. They call themselves the </a:t>
            </a:r>
            <a:r>
              <a:rPr lang="en-US" dirty="0" err="1" smtClean="0"/>
              <a:t>Fangtastics</a:t>
            </a:r>
            <a:r>
              <a:rPr lang="en-US" dirty="0" smtClean="0"/>
              <a:t> and specialize in vampire stories to capitalize on the current vampire craze in books, movies, and television.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a:t>
            </a:r>
            <a:r>
              <a:rPr lang="en-US" dirty="0" err="1" smtClean="0"/>
              <a:t>Fangtastics</a:t>
            </a:r>
            <a:r>
              <a:rPr lang="en-US" dirty="0" smtClean="0"/>
              <a:t> perform plays in the community and do community service, including sponsoring a record-setting blood drive, at which they wear vampire costumes to promote the </a:t>
            </a:r>
            <a:r>
              <a:rPr lang="en-US" dirty="0" smtClean="0"/>
              <a:t>cause.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As a result, The </a:t>
            </a:r>
            <a:r>
              <a:rPr lang="en-US" dirty="0" err="1" smtClean="0"/>
              <a:t>Fangtastics</a:t>
            </a:r>
            <a:r>
              <a:rPr lang="en-US" dirty="0" smtClean="0"/>
              <a:t> are selected by a student committee to perform in the school’s annual talent show. On the day of the show, the members appear at school in vampire costumes and makeup.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During class, they stay in character and complain when they have to sit near classroom windows, since vampires are sensitive to light. During lunch, one of the members sips from a large glass jar filled with tomato juice labeled “Bloody Mary Skinners.”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performance at the talent show is enthusiastically received by the student audience. The group decides to apply for club status, which would allow them to use the school theater and appear in the yearbook as an official club.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Principal Mary Skinner denies the request after receiving reports about the members’ behavior on the day of the talent show. She suspects the group is becoming a cult and is concerned that the members will continue to disrupt the learning environment and even threaten the safety of the students, teachers, and administration.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Randy Cullen, the leader of the </a:t>
            </a:r>
            <a:r>
              <a:rPr lang="en-US" dirty="0" err="1" smtClean="0"/>
              <a:t>Fangtastics</a:t>
            </a:r>
            <a:r>
              <a:rPr lang="en-US" dirty="0" smtClean="0"/>
              <a:t>, protests the Principal’s decision by posting a satirical poem on the school’s </a:t>
            </a:r>
            <a:r>
              <a:rPr lang="en-US" dirty="0" err="1" smtClean="0"/>
              <a:t>FaceLook</a:t>
            </a:r>
            <a:r>
              <a:rPr lang="en-US" dirty="0" smtClean="0"/>
              <a:t> page, a social media site similar to MySpace and </a:t>
            </a:r>
            <a:r>
              <a:rPr lang="en-US" dirty="0" err="1" smtClean="0"/>
              <a:t>Facebook</a:t>
            </a:r>
            <a:r>
              <a:rPr lang="en-US" dirty="0" smtClean="0"/>
              <a:t>. The school created the site and assigned senior Alex Swan, who reports to the Principal, to monitor the content. The monitor’s job is to ensure that all postings comply with the school policy prominently displayed on the page.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Amendment:</a:t>
            </a:r>
            <a:endParaRPr lang="en-US" dirty="0"/>
          </a:p>
        </p:txBody>
      </p:sp>
      <p:sp>
        <p:nvSpPr>
          <p:cNvPr id="3" name="Content Placeholder 2"/>
          <p:cNvSpPr>
            <a:spLocks noGrp="1"/>
          </p:cNvSpPr>
          <p:nvPr>
            <p:ph sz="quarter" idx="1"/>
          </p:nvPr>
        </p:nvSpPr>
        <p:spPr/>
        <p:txBody>
          <a:bodyPr/>
          <a:lstStyle/>
          <a:p>
            <a:r>
              <a:rPr lang="en-US" dirty="0"/>
              <a:t>Congress shall make no law respecting an establishment of religion, or prohibiting the free exercise thereof; or abridging the freedom of speech, or of the press; or the right of the people peaceably to assemble, and to petition the government for a redress of grievances.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policy restricts postings to those that are “school related and in good taste.” Alex is responsible for accepting students as “friends” so that they can post comments. Alex is told to accept only student postings and to alert the Principal if any of the material violates the policy.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Although Alex does not notify the Principal that a satirical poem is posted on the school’s site, football player Chris Black makes the Principal aware of it. She immediately orders Alex to remove it. The Principal also requires the monitor to “</a:t>
            </a:r>
            <a:r>
              <a:rPr lang="en-US" dirty="0" err="1" smtClean="0"/>
              <a:t>defriend</a:t>
            </a:r>
            <a:r>
              <a:rPr lang="en-US" dirty="0" smtClean="0"/>
              <a:t>” all of the </a:t>
            </a:r>
            <a:r>
              <a:rPr lang="en-US" dirty="0" err="1" smtClean="0"/>
              <a:t>Fangtastics</a:t>
            </a:r>
            <a:r>
              <a:rPr lang="en-US" dirty="0" smtClean="0"/>
              <a:t> to bar them from posting more questionable material.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Randy’s parents support him in his decision to sue the Principal for violating the First Amendment right to free speech. The Principal and the school respond to the complaint filed in federal court with their own assertion.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They contend that the student’s poem is not protected free speech and that censoring the poem and restricting the students’ access to the </a:t>
            </a:r>
            <a:r>
              <a:rPr lang="en-US" dirty="0" err="1" smtClean="0"/>
              <a:t>FaceLook</a:t>
            </a:r>
            <a:r>
              <a:rPr lang="en-US" dirty="0" smtClean="0"/>
              <a:t> page are within the bounds of the Principal’s authority to maintain a stable and productive learning environment.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Class Discussion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Students:  Develop arguments that it violates the 1</a:t>
            </a:r>
            <a:r>
              <a:rPr lang="en-US" baseline="30000" dirty="0" smtClean="0"/>
              <a:t>st</a:t>
            </a:r>
            <a:r>
              <a:rPr lang="en-US" dirty="0" smtClean="0"/>
              <a:t> amendment or the principal’s actions are correct.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#_______In favor of principal’s decisions</a:t>
            </a:r>
          </a:p>
          <a:p>
            <a:pPr>
              <a:buNone/>
            </a:pPr>
            <a:r>
              <a:rPr lang="en-US" dirty="0" smtClean="0"/>
              <a:t>	Arguments:</a:t>
            </a:r>
          </a:p>
          <a:p>
            <a:pPr>
              <a:buNone/>
            </a:pPr>
            <a:r>
              <a:rPr lang="en-US" dirty="0" smtClean="0"/>
              <a:t>		1.</a:t>
            </a:r>
          </a:p>
          <a:p>
            <a:pPr>
              <a:buNone/>
            </a:pPr>
            <a:r>
              <a:rPr lang="en-US" dirty="0" smtClean="0"/>
              <a:t>		2</a:t>
            </a:r>
            <a:r>
              <a:rPr lang="en-US" dirty="0" smtClean="0"/>
              <a:t>.</a:t>
            </a:r>
          </a:p>
          <a:p>
            <a:pPr>
              <a:buNone/>
            </a:pPr>
            <a:endParaRPr lang="en-US" dirty="0" smtClean="0"/>
          </a:p>
          <a:p>
            <a:r>
              <a:rPr lang="en-US" dirty="0" smtClean="0"/>
              <a:t>#_______Against principal’s decisions</a:t>
            </a:r>
          </a:p>
          <a:p>
            <a:pPr>
              <a:buNone/>
            </a:pPr>
            <a:r>
              <a:rPr lang="en-US" dirty="0" smtClean="0"/>
              <a:t>	Arguments:</a:t>
            </a:r>
          </a:p>
          <a:p>
            <a:pPr>
              <a:buNone/>
            </a:pPr>
            <a:r>
              <a:rPr lang="en-US" dirty="0" smtClean="0"/>
              <a:t>		1.</a:t>
            </a:r>
          </a:p>
          <a:p>
            <a:pPr>
              <a:buNone/>
            </a:pPr>
            <a:r>
              <a:rPr lang="en-US" dirty="0" smtClean="0"/>
              <a:t>		2.</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Hazelwood v. </a:t>
            </a:r>
            <a:r>
              <a:rPr lang="en-US" dirty="0" err="1" smtClean="0"/>
              <a:t>Kuhlmeier</a:t>
            </a:r>
            <a:r>
              <a:rPr lang="en-US" dirty="0" smtClean="0"/>
              <a:t>, 484 U.S. 260 (1988)</a:t>
            </a:r>
            <a:endParaRPr lang="en-US" dirty="0"/>
          </a:p>
        </p:txBody>
      </p:sp>
      <p:sp>
        <p:nvSpPr>
          <p:cNvPr id="4" name="Title 3"/>
          <p:cNvSpPr>
            <a:spLocks noGrp="1"/>
          </p:cNvSpPr>
          <p:nvPr>
            <p:ph type="ctrTitle"/>
          </p:nvPr>
        </p:nvSpPr>
        <p:spPr/>
        <p:txBody>
          <a:bodyPr/>
          <a:lstStyle/>
          <a:p>
            <a:r>
              <a:rPr lang="en-US" dirty="0" smtClean="0"/>
              <a:t>An Actual Supreme Court Case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Hazelwood v. </a:t>
            </a:r>
            <a:r>
              <a:rPr lang="en-US" dirty="0" err="1" smtClean="0"/>
              <a:t>Kuhlmeier</a:t>
            </a:r>
            <a:r>
              <a:rPr lang="en-US" dirty="0" smtClean="0"/>
              <a:t>, 484 U.S. 260 (1988)</a:t>
            </a:r>
            <a:endParaRPr lang="en-US" dirty="0"/>
          </a:p>
        </p:txBody>
      </p:sp>
      <p:sp>
        <p:nvSpPr>
          <p:cNvPr id="3" name="Content Placeholder 2"/>
          <p:cNvSpPr>
            <a:spLocks noGrp="1"/>
          </p:cNvSpPr>
          <p:nvPr>
            <p:ph sz="quarter" idx="1"/>
          </p:nvPr>
        </p:nvSpPr>
        <p:spPr/>
        <p:txBody>
          <a:bodyPr/>
          <a:lstStyle/>
          <a:p>
            <a:r>
              <a:rPr lang="en-US" dirty="0" smtClean="0"/>
              <a:t>Students enrolled in the Journalism II class at Hazelwood East High School were responsible for writing and editing the school's paper </a:t>
            </a:r>
            <a:r>
              <a:rPr lang="en-US" i="1" dirty="0" smtClean="0"/>
              <a:t>The Spectrum</a:t>
            </a:r>
            <a:r>
              <a:rPr lang="en-US" dirty="0" smtClean="0"/>
              <a:t>. Two of the articles submitted for publication in the final edition of the paper contained stories on divorce and teenage pregnancy.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divorce article featured a story about a girl who blamed her father's actions for her parents' divorce. The teenage pregnancy article featured stories in which pregnant students at Hazelwood East shared their experiences.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To ensure their privacy, the girls' names were changed in the article. The school principal felt that the subjects of these two articles were inappropriate. He concluded that journalistic fairness required that the father in the divorce article be informed of the story and be given an opportunity to comment.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He also stated his concerns that simply changing the names of the girls in the teenage pregnancy article may not be sufficient to protect their anonymity and that this topic may not be suitable for the younger students. As a result, he prohibited these articles from being published in the paper.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Because there was no time to edit the paper if it were to go to press before the end of the school year, entire pages were eliminated. The student journalists then brought suit to the U.S. District Court for the Eastern District of Missouri, alleging that their First Amendment rights to freedom of speech had been violated.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 </a:t>
            </a:r>
            <a:r>
              <a:rPr lang="en-US" dirty="0" smtClean="0"/>
              <a:t>Prompt:</a:t>
            </a:r>
            <a:endParaRPr lang="en-US" dirty="0"/>
          </a:p>
        </p:txBody>
      </p:sp>
      <p:sp>
        <p:nvSpPr>
          <p:cNvPr id="3" name="Content Placeholder 2"/>
          <p:cNvSpPr>
            <a:spLocks noGrp="1"/>
          </p:cNvSpPr>
          <p:nvPr>
            <p:ph sz="quarter" idx="1"/>
          </p:nvPr>
        </p:nvSpPr>
        <p:spPr/>
        <p:txBody>
          <a:bodyPr/>
          <a:lstStyle/>
          <a:p>
            <a:r>
              <a:rPr lang="en-US" dirty="0" smtClean="0"/>
              <a:t>What did the </a:t>
            </a:r>
            <a:r>
              <a:rPr lang="en-US" dirty="0" smtClean="0"/>
              <a:t>Supreme </a:t>
            </a:r>
            <a:r>
              <a:rPr lang="en-US" dirty="0" smtClean="0"/>
              <a:t>Court decide</a:t>
            </a:r>
            <a:r>
              <a:rPr lang="en-US" dirty="0" smtClean="0"/>
              <a:t>?</a:t>
            </a:r>
          </a:p>
          <a:p>
            <a:pPr lvl="1"/>
            <a:r>
              <a:rPr lang="en-US" dirty="0" smtClean="0"/>
              <a:t>Explain </a:t>
            </a:r>
            <a:r>
              <a:rPr lang="en-US" dirty="0" smtClean="0"/>
              <a:t>the decision using the 1</a:t>
            </a:r>
            <a:r>
              <a:rPr lang="en-US" baseline="30000" dirty="0" smtClean="0"/>
              <a:t>st</a:t>
            </a:r>
            <a:r>
              <a:rPr lang="en-US" dirty="0" smtClean="0"/>
              <a:t> Amendment in your argument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TotalTime>
  <Words>1006</Words>
  <Application>Microsoft Office PowerPoint</Application>
  <PresentationFormat>On-screen Show (4:3)</PresentationFormat>
  <Paragraphs>43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Constitution Day</vt:lpstr>
      <vt:lpstr>The First Amendment:</vt:lpstr>
      <vt:lpstr>An Actual Supreme Court Case</vt:lpstr>
      <vt:lpstr>Hazelwood v. Kuhlmeier, 484 U.S. 260 (1988)</vt:lpstr>
      <vt:lpstr>Slide 5</vt:lpstr>
      <vt:lpstr>Slide 6</vt:lpstr>
      <vt:lpstr>Slide 7</vt:lpstr>
      <vt:lpstr>Slide 8</vt:lpstr>
      <vt:lpstr>Discussion Prompt:</vt:lpstr>
      <vt:lpstr>The Actual Ruling</vt:lpstr>
      <vt:lpstr>The Actual Ruling:</vt:lpstr>
      <vt:lpstr>A Hypothetical Case for Consideration</vt:lpstr>
      <vt:lpstr>Slide 13</vt:lpstr>
      <vt:lpstr>Slide 14</vt:lpstr>
      <vt:lpstr>Slide 15</vt:lpstr>
      <vt:lpstr>Slide 16</vt:lpstr>
      <vt:lpstr>Slide 17</vt:lpstr>
      <vt:lpstr>Slide 18</vt:lpstr>
      <vt:lpstr>Slide 19</vt:lpstr>
      <vt:lpstr>Slide 20</vt:lpstr>
      <vt:lpstr>Slide 21</vt:lpstr>
      <vt:lpstr>Slide 22</vt:lpstr>
      <vt:lpstr>Slide 23</vt:lpstr>
      <vt:lpstr>Class Discussion</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Day</dc:title>
  <dc:creator>Windows User</dc:creator>
  <cp:lastModifiedBy>Windows User</cp:lastModifiedBy>
  <cp:revision>3</cp:revision>
  <dcterms:created xsi:type="dcterms:W3CDTF">2014-09-16T20:15:51Z</dcterms:created>
  <dcterms:modified xsi:type="dcterms:W3CDTF">2014-09-16T20:38:11Z</dcterms:modified>
</cp:coreProperties>
</file>